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Obra Letra" charset="1" panose="00000000000000000000"/>
      <p:regular r:id="rId23"/>
    </p:embeddedFont>
    <p:embeddedFont>
      <p:font typeface="TT Hazelnuts Bold Italics" charset="1" panose="02000803040000090004"/>
      <p:regular r:id="rId24"/>
    </p:embeddedFont>
    <p:embeddedFont>
      <p:font typeface="Perandory" charset="1" panose="00000000000000000000"/>
      <p:regular r:id="rId25"/>
    </p:embeddedFont>
    <p:embeddedFont>
      <p:font typeface="TT Hazelnuts Bold" charset="1" panose="02000803040000020004"/>
      <p:regular r:id="rId26"/>
    </p:embeddedFont>
    <p:embeddedFont>
      <p:font typeface="Obra Letra Bold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028" r="0" b="-820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330516" y="6757464"/>
            <a:ext cx="16230600" cy="5843016"/>
          </a:xfrm>
          <a:custGeom>
            <a:avLst/>
            <a:gdLst/>
            <a:ahLst/>
            <a:cxnLst/>
            <a:rect r="r" b="b" t="t" l="l"/>
            <a:pathLst>
              <a:path h="5843016" w="16230600">
                <a:moveTo>
                  <a:pt x="0" y="0"/>
                </a:moveTo>
                <a:lnTo>
                  <a:pt x="16230600" y="0"/>
                </a:lnTo>
                <a:lnTo>
                  <a:pt x="16230600" y="5843016"/>
                </a:lnTo>
                <a:lnTo>
                  <a:pt x="0" y="5843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5076407" y="-2965415"/>
            <a:ext cx="18313992" cy="6593037"/>
          </a:xfrm>
          <a:custGeom>
            <a:avLst/>
            <a:gdLst/>
            <a:ahLst/>
            <a:cxnLst/>
            <a:rect r="r" b="b" t="t" l="l"/>
            <a:pathLst>
              <a:path h="6593037" w="18313992">
                <a:moveTo>
                  <a:pt x="0" y="0"/>
                </a:moveTo>
                <a:lnTo>
                  <a:pt x="18313992" y="0"/>
                </a:lnTo>
                <a:lnTo>
                  <a:pt x="18313992" y="6593037"/>
                </a:lnTo>
                <a:lnTo>
                  <a:pt x="0" y="6593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663172" y="3127099"/>
            <a:ext cx="8798725" cy="1508432"/>
            <a:chOff x="0" y="0"/>
            <a:chExt cx="11731634" cy="2011242"/>
          </a:xfrm>
        </p:grpSpPr>
        <p:sp>
          <p:nvSpPr>
            <p:cNvPr name="Freeform 6" id="6"/>
            <p:cNvSpPr/>
            <p:nvPr/>
          </p:nvSpPr>
          <p:spPr>
            <a:xfrm flipH="false" flipV="false" rot="-10800000">
              <a:off x="6436380" y="0"/>
              <a:ext cx="5192576" cy="2011242"/>
            </a:xfrm>
            <a:custGeom>
              <a:avLst/>
              <a:gdLst/>
              <a:ahLst/>
              <a:cxnLst/>
              <a:rect r="r" b="b" t="t" l="l"/>
              <a:pathLst>
                <a:path h="2011242" w="5192576">
                  <a:moveTo>
                    <a:pt x="0" y="0"/>
                  </a:moveTo>
                  <a:lnTo>
                    <a:pt x="5192576" y="0"/>
                  </a:lnTo>
                  <a:lnTo>
                    <a:pt x="5192576" y="2011242"/>
                  </a:lnTo>
                  <a:lnTo>
                    <a:pt x="0" y="2011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030" r="-188658" b="-403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069666" cy="2011242"/>
            </a:xfrm>
            <a:custGeom>
              <a:avLst/>
              <a:gdLst/>
              <a:ahLst/>
              <a:cxnLst/>
              <a:rect r="r" b="b" t="t" l="l"/>
              <a:pathLst>
                <a:path h="2011242" w="11069666">
                  <a:moveTo>
                    <a:pt x="0" y="0"/>
                  </a:moveTo>
                  <a:lnTo>
                    <a:pt x="11069666" y="0"/>
                  </a:lnTo>
                  <a:lnTo>
                    <a:pt x="11069666" y="2011242"/>
                  </a:lnTo>
                  <a:lnTo>
                    <a:pt x="0" y="2011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030" r="-35404" b="-403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78511" y="420081"/>
              <a:ext cx="11553123" cy="15911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512"/>
                </a:lnSpc>
              </a:pPr>
              <a:r>
                <a:rPr lang="en-US" sz="8686">
                  <a:solidFill>
                    <a:srgbClr val="3D2007"/>
                  </a:solidFill>
                  <a:latin typeface="Obra Letra"/>
                  <a:ea typeface="Obra Letra"/>
                  <a:cs typeface="Obra Letra"/>
                  <a:sym typeface="Obra Letra"/>
                </a:rPr>
                <a:t>Filósofos y Reinas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3171340">
            <a:off x="11586613" y="2788970"/>
            <a:ext cx="9736146" cy="6080726"/>
          </a:xfrm>
          <a:custGeom>
            <a:avLst/>
            <a:gdLst/>
            <a:ahLst/>
            <a:cxnLst/>
            <a:rect r="r" b="b" t="t" l="l"/>
            <a:pathLst>
              <a:path h="6080726" w="9736146">
                <a:moveTo>
                  <a:pt x="0" y="0"/>
                </a:moveTo>
                <a:lnTo>
                  <a:pt x="9736146" y="0"/>
                </a:lnTo>
                <a:lnTo>
                  <a:pt x="9736146" y="6080726"/>
                </a:lnTo>
                <a:lnTo>
                  <a:pt x="0" y="6080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7315" y="6726101"/>
            <a:ext cx="6522173" cy="1579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3"/>
              </a:lnSpc>
            </a:pPr>
            <a:r>
              <a:rPr lang="en-US" b="true" sz="2476" i="true">
                <a:solidFill>
                  <a:srgbClr val="3D2007"/>
                </a:solidFill>
                <a:latin typeface="TT Hazelnuts Bold Italics"/>
                <a:ea typeface="TT Hazelnuts Bold Italics"/>
                <a:cs typeface="TT Hazelnuts Bold Italics"/>
                <a:sym typeface="TT Hazelnuts Bold Italics"/>
              </a:rPr>
              <a:t>Proyecto Realizado por:</a:t>
            </a:r>
          </a:p>
          <a:p>
            <a:pPr algn="just" marL="534574" indent="-267287" lvl="1">
              <a:lnSpc>
                <a:spcPts val="4333"/>
              </a:lnSpc>
              <a:buFont typeface="Arial"/>
              <a:buChar char="•"/>
            </a:pPr>
            <a:r>
              <a:rPr lang="en-US" b="true" sz="2476" i="true">
                <a:solidFill>
                  <a:srgbClr val="3D2007"/>
                </a:solidFill>
                <a:latin typeface="TT Hazelnuts Bold Italics"/>
                <a:ea typeface="TT Hazelnuts Bold Italics"/>
                <a:cs typeface="TT Hazelnuts Bold Italics"/>
                <a:sym typeface="TT Hazelnuts Bold Italics"/>
              </a:rPr>
              <a:t>Raúl Martín Torrabadella Mendoza</a:t>
            </a:r>
          </a:p>
          <a:p>
            <a:pPr algn="just" marL="534574" indent="-267287" lvl="1">
              <a:lnSpc>
                <a:spcPts val="4333"/>
              </a:lnSpc>
              <a:buFont typeface="Arial"/>
              <a:buChar char="•"/>
            </a:pPr>
            <a:r>
              <a:rPr lang="en-US" b="true" sz="2476" i="true">
                <a:solidFill>
                  <a:srgbClr val="3D2007"/>
                </a:solidFill>
                <a:latin typeface="TT Hazelnuts Bold Italics"/>
                <a:ea typeface="TT Hazelnuts Bold Italics"/>
                <a:cs typeface="TT Hazelnuts Bold Italics"/>
                <a:sym typeface="TT Hazelnuts Bold Italics"/>
              </a:rPr>
              <a:t>Rafael Auxilia Esquina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028" r="0" b="-820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1687" y="683564"/>
            <a:ext cx="5808464" cy="8435299"/>
          </a:xfrm>
          <a:custGeom>
            <a:avLst/>
            <a:gdLst/>
            <a:ahLst/>
            <a:cxnLst/>
            <a:rect r="r" b="b" t="t" l="l"/>
            <a:pathLst>
              <a:path h="8435299" w="5808464">
                <a:moveTo>
                  <a:pt x="0" y="0"/>
                </a:moveTo>
                <a:lnTo>
                  <a:pt x="5808464" y="0"/>
                </a:lnTo>
                <a:lnTo>
                  <a:pt x="5808464" y="8435299"/>
                </a:lnTo>
                <a:lnTo>
                  <a:pt x="0" y="8435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86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212673" y="1028700"/>
            <a:ext cx="11155384" cy="2044384"/>
            <a:chOff x="0" y="0"/>
            <a:chExt cx="14873846" cy="27258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873846" cy="2725845"/>
            </a:xfrm>
            <a:custGeom>
              <a:avLst/>
              <a:gdLst/>
              <a:ahLst/>
              <a:cxnLst/>
              <a:rect r="r" b="b" t="t" l="l"/>
              <a:pathLst>
                <a:path h="2725845" w="14873846">
                  <a:moveTo>
                    <a:pt x="0" y="0"/>
                  </a:moveTo>
                  <a:lnTo>
                    <a:pt x="14873846" y="0"/>
                  </a:lnTo>
                  <a:lnTo>
                    <a:pt x="14873846" y="2725845"/>
                  </a:lnTo>
                  <a:lnTo>
                    <a:pt x="0" y="2725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801" t="0" r="-13587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794206"/>
              <a:ext cx="14873846" cy="1542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</a:pPr>
              <a:r>
                <a:rPr lang="en-US" sz="8000" spc="424">
                  <a:solidFill>
                    <a:srgbClr val="3D2007"/>
                  </a:solidFill>
                  <a:latin typeface="Perandory"/>
                  <a:ea typeface="Perandory"/>
                  <a:cs typeface="Perandory"/>
                  <a:sym typeface="Perandory"/>
                </a:rPr>
                <a:t>NUESTRA SOLUCIÓN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13666" y="2533273"/>
            <a:ext cx="4604505" cy="4230389"/>
          </a:xfrm>
          <a:custGeom>
            <a:avLst/>
            <a:gdLst/>
            <a:ahLst/>
            <a:cxnLst/>
            <a:rect r="r" b="b" t="t" l="l"/>
            <a:pathLst>
              <a:path h="4230389" w="4604505">
                <a:moveTo>
                  <a:pt x="0" y="0"/>
                </a:moveTo>
                <a:lnTo>
                  <a:pt x="4604505" y="0"/>
                </a:lnTo>
                <a:lnTo>
                  <a:pt x="4604505" y="4230389"/>
                </a:lnTo>
                <a:lnTo>
                  <a:pt x="0" y="42303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706272" y="3505485"/>
            <a:ext cx="9951981" cy="426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0"/>
              </a:lnSpc>
            </a:pPr>
            <a:r>
              <a:rPr lang="en-US" sz="2000" b="true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El código está enfocado en la resolución del problema utilizando backtracking, con la siguiente estructura:</a:t>
            </a:r>
          </a:p>
          <a:p>
            <a:pPr algn="just">
              <a:lnSpc>
                <a:spcPts val="3420"/>
              </a:lnSpc>
            </a:pPr>
          </a:p>
          <a:p>
            <a:pPr algn="just" marL="431801" indent="-215900" lvl="1">
              <a:lnSpc>
                <a:spcPts val="3420"/>
              </a:lnSpc>
              <a:buFont typeface="Arial"/>
              <a:buChar char="•"/>
            </a:pPr>
            <a:r>
              <a:rPr lang="en-US" b="true" sz="2000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Clase NReinasPrograma: Gestiona el tablero y l</a:t>
            </a:r>
            <a:r>
              <a:rPr lang="en-US" b="true" sz="2000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as reinas.</a:t>
            </a:r>
          </a:p>
          <a:p>
            <a:pPr algn="just">
              <a:lnSpc>
                <a:spcPts val="3420"/>
              </a:lnSpc>
            </a:pPr>
          </a:p>
          <a:p>
            <a:pPr algn="just" marL="431801" indent="-215900" lvl="1">
              <a:lnSpc>
                <a:spcPts val="3420"/>
              </a:lnSpc>
              <a:buFont typeface="Arial"/>
              <a:buChar char="•"/>
            </a:pPr>
            <a:r>
              <a:rPr lang="en-US" b="true" sz="2000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Método recursivo: Resuelve el problema fila por fila.</a:t>
            </a:r>
          </a:p>
          <a:p>
            <a:pPr algn="just">
              <a:lnSpc>
                <a:spcPts val="3420"/>
              </a:lnSpc>
            </a:pPr>
          </a:p>
          <a:p>
            <a:pPr algn="just" marL="431801" indent="-215900" lvl="1">
              <a:lnSpc>
                <a:spcPts val="3420"/>
              </a:lnSpc>
              <a:buFont typeface="Arial"/>
              <a:buChar char="•"/>
            </a:pPr>
            <a:r>
              <a:rPr lang="en-US" b="true" sz="2000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Impresión de soluciones: Muestra las primeras soluciones encontradas.</a:t>
            </a:r>
          </a:p>
          <a:p>
            <a:pPr algn="just">
              <a:lnSpc>
                <a:spcPts val="3420"/>
              </a:lnSpc>
            </a:pPr>
          </a:p>
          <a:p>
            <a:pPr algn="just" marL="431801" indent="-215900" lvl="1">
              <a:lnSpc>
                <a:spcPts val="3420"/>
              </a:lnSpc>
              <a:buFont typeface="Arial"/>
              <a:buChar char="•"/>
            </a:pPr>
            <a:r>
              <a:rPr lang="en-US" b="true" sz="2000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Método ejecutar: Inicia la </a:t>
            </a:r>
            <a:r>
              <a:rPr lang="en-US" b="true" sz="2000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ejecuc</a:t>
            </a:r>
            <a:r>
              <a:rPr lang="en-US" b="true" sz="2000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ión con el tamaño de tablero dado.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0461" y="8492858"/>
            <a:ext cx="3590915" cy="411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9"/>
              </a:lnSpc>
              <a:spcBef>
                <a:spcPct val="0"/>
              </a:spcBef>
            </a:pPr>
            <a:r>
              <a:rPr lang="en-US" b="true" sz="2421">
                <a:solidFill>
                  <a:srgbClr val="402B2B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Reinas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028" r="0" b="-8202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58981"/>
            <a:ext cx="11977995" cy="1969720"/>
            <a:chOff x="0" y="0"/>
            <a:chExt cx="15970660" cy="26262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0660" cy="2626293"/>
            </a:xfrm>
            <a:custGeom>
              <a:avLst/>
              <a:gdLst/>
              <a:ahLst/>
              <a:cxnLst/>
              <a:rect r="r" b="b" t="t" l="l"/>
              <a:pathLst>
                <a:path h="2626293" w="15970660">
                  <a:moveTo>
                    <a:pt x="0" y="0"/>
                  </a:moveTo>
                  <a:lnTo>
                    <a:pt x="15970660" y="0"/>
                  </a:lnTo>
                  <a:lnTo>
                    <a:pt x="15970660" y="2626293"/>
                  </a:lnTo>
                  <a:lnTo>
                    <a:pt x="0" y="2626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148" t="-2533" r="-12585" b="-1278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746123"/>
              <a:ext cx="15970660" cy="1449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382"/>
                </a:lnSpc>
              </a:pPr>
              <a:r>
                <a:rPr lang="en-US" sz="7532" spc="399">
                  <a:solidFill>
                    <a:srgbClr val="3D2007"/>
                  </a:solidFill>
                  <a:latin typeface="Perandory"/>
                  <a:ea typeface="Perandory"/>
                  <a:cs typeface="Perandory"/>
                  <a:sym typeface="Perandory"/>
                </a:rPr>
                <a:t>CLASE NREINASPROGRAMA 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3990415"/>
            <a:ext cx="6572500" cy="4572239"/>
          </a:xfrm>
          <a:custGeom>
            <a:avLst/>
            <a:gdLst/>
            <a:ahLst/>
            <a:cxnLst/>
            <a:rect r="r" b="b" t="t" l="l"/>
            <a:pathLst>
              <a:path h="4572239" w="6572500">
                <a:moveTo>
                  <a:pt x="0" y="0"/>
                </a:moveTo>
                <a:lnTo>
                  <a:pt x="6572500" y="0"/>
                </a:lnTo>
                <a:lnTo>
                  <a:pt x="6572500" y="4572239"/>
                </a:lnTo>
                <a:lnTo>
                  <a:pt x="0" y="4572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8885" b="0"/>
            </a:stretch>
          </a:blipFill>
          <a:ln w="57150" cap="sq">
            <a:solidFill>
              <a:srgbClr val="A99372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8716515" y="4452924"/>
            <a:ext cx="9302249" cy="3168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6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ATRIBUTOS:</a:t>
            </a:r>
          </a:p>
          <a:p>
            <a:pPr algn="just">
              <a:lnSpc>
                <a:spcPts val="2800"/>
              </a:lnSpc>
            </a:pP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 spc="106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tablero[]: Almacena las posiciones de las reinas.</a:t>
            </a:r>
          </a:p>
          <a:p>
            <a:pPr algn="just">
              <a:lnSpc>
                <a:spcPts val="2800"/>
              </a:lnSpc>
            </a:pP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 spc="106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n: Tamaño del tablero (número de reinas).</a:t>
            </a:r>
          </a:p>
          <a:p>
            <a:pPr algn="just">
              <a:lnSpc>
                <a:spcPts val="2800"/>
              </a:lnSpc>
            </a:pP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 spc="106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contadorSoluciones: Cuenta las soluciones encontradas.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028" r="0" b="-8202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58981"/>
            <a:ext cx="9577308" cy="1969720"/>
            <a:chOff x="0" y="0"/>
            <a:chExt cx="12769744" cy="26262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69744" cy="2626293"/>
            </a:xfrm>
            <a:custGeom>
              <a:avLst/>
              <a:gdLst/>
              <a:ahLst/>
              <a:cxnLst/>
              <a:rect r="r" b="b" t="t" l="l"/>
              <a:pathLst>
                <a:path h="2626293" w="12769744">
                  <a:moveTo>
                    <a:pt x="0" y="0"/>
                  </a:moveTo>
                  <a:lnTo>
                    <a:pt x="12769744" y="0"/>
                  </a:lnTo>
                  <a:lnTo>
                    <a:pt x="12769744" y="2626293"/>
                  </a:lnTo>
                  <a:lnTo>
                    <a:pt x="0" y="2626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954" t="-1223" r="-25619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746123"/>
              <a:ext cx="12590253" cy="1449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382"/>
                </a:lnSpc>
              </a:pPr>
              <a:r>
                <a:rPr lang="en-US" sz="7532" spc="399">
                  <a:solidFill>
                    <a:srgbClr val="3D2007"/>
                  </a:solidFill>
                  <a:latin typeface="Perandory"/>
                  <a:ea typeface="Perandory"/>
                  <a:cs typeface="Perandory"/>
                  <a:sym typeface="Perandory"/>
                </a:rPr>
                <a:t>MÉTODO RECURSIVO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530487" y="1465620"/>
            <a:ext cx="7085841" cy="8129225"/>
          </a:xfrm>
          <a:custGeom>
            <a:avLst/>
            <a:gdLst/>
            <a:ahLst/>
            <a:cxnLst/>
            <a:rect r="r" b="b" t="t" l="l"/>
            <a:pathLst>
              <a:path h="8129225" w="7085841">
                <a:moveTo>
                  <a:pt x="0" y="0"/>
                </a:moveTo>
                <a:lnTo>
                  <a:pt x="7085840" y="0"/>
                </a:lnTo>
                <a:lnTo>
                  <a:pt x="7085840" y="8129225"/>
                </a:lnTo>
                <a:lnTo>
                  <a:pt x="0" y="8129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57150" cap="sq">
            <a:solidFill>
              <a:srgbClr val="A99372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463316" y="2740503"/>
            <a:ext cx="9302249" cy="7045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6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RESOLVERNREINAS(INT FILA):</a:t>
            </a:r>
          </a:p>
          <a:p>
            <a:pPr algn="just">
              <a:lnSpc>
                <a:spcPts val="2800"/>
              </a:lnSpc>
            </a:pP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 spc="106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Es el método principal recursivo. Resuelve el problema de manera iterativa, colocándose en cada fila e intentando poner una reina en cada columna.</a:t>
            </a:r>
          </a:p>
          <a:p>
            <a:pPr algn="just">
              <a:lnSpc>
                <a:spcPts val="2800"/>
              </a:lnSpc>
            </a:pP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 spc="106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Llama a esSeguro(int fila, int col) para verificar si es seguro colocar una reina en una posición determinada.</a:t>
            </a:r>
          </a:p>
          <a:p>
            <a:pPr algn="just">
              <a:lnSpc>
                <a:spcPts val="2800"/>
              </a:lnSpc>
            </a:pP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 spc="106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Si llega a la última fila y coloca la última reina, llama a imprimirSolucion() para mostrar la configuración.</a:t>
            </a:r>
          </a:p>
          <a:p>
            <a:pPr algn="just">
              <a:lnSpc>
                <a:spcPts val="2800"/>
              </a:lnSpc>
            </a:pP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6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esSeguro(int fila, int col):</a:t>
            </a:r>
          </a:p>
          <a:p>
            <a:pPr algn="just">
              <a:lnSpc>
                <a:spcPts val="2800"/>
              </a:lnSpc>
            </a:pP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 spc="106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Verifica si colocar una reina en la posición (fila, col) es seguro. Compara con las reinas ya colocadas para evitar conflictos en la misma columna o las diagonales.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028" r="0" b="-8202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58981"/>
            <a:ext cx="12370631" cy="1969720"/>
            <a:chOff x="0" y="0"/>
            <a:chExt cx="16494175" cy="26262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494175" cy="2626293"/>
            </a:xfrm>
            <a:custGeom>
              <a:avLst/>
              <a:gdLst/>
              <a:ahLst/>
              <a:cxnLst/>
              <a:rect r="r" b="b" t="t" l="l"/>
              <a:pathLst>
                <a:path h="2626293" w="16494175">
                  <a:moveTo>
                    <a:pt x="0" y="0"/>
                  </a:moveTo>
                  <a:lnTo>
                    <a:pt x="16494175" y="0"/>
                  </a:lnTo>
                  <a:lnTo>
                    <a:pt x="16494175" y="2626293"/>
                  </a:lnTo>
                  <a:lnTo>
                    <a:pt x="0" y="2626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610" t="-1223" r="-8544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746123"/>
              <a:ext cx="16262334" cy="1449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382"/>
                </a:lnSpc>
              </a:pPr>
              <a:r>
                <a:rPr lang="en-US" sz="7532" spc="399">
                  <a:solidFill>
                    <a:srgbClr val="3D2007"/>
                  </a:solidFill>
                  <a:latin typeface="Perandory"/>
                  <a:ea typeface="Perandory"/>
                  <a:cs typeface="Perandory"/>
                  <a:sym typeface="Perandory"/>
                </a:rPr>
                <a:t>IMPRESIÓN DE SOLUCIONES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13498" y="3221709"/>
            <a:ext cx="7352844" cy="5616051"/>
          </a:xfrm>
          <a:custGeom>
            <a:avLst/>
            <a:gdLst/>
            <a:ahLst/>
            <a:cxnLst/>
            <a:rect r="r" b="b" t="t" l="l"/>
            <a:pathLst>
              <a:path h="5616051" w="7352844">
                <a:moveTo>
                  <a:pt x="0" y="0"/>
                </a:moveTo>
                <a:lnTo>
                  <a:pt x="7352844" y="0"/>
                </a:lnTo>
                <a:lnTo>
                  <a:pt x="7352844" y="5616052"/>
                </a:lnTo>
                <a:lnTo>
                  <a:pt x="0" y="5616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57150" cap="sq">
            <a:solidFill>
              <a:srgbClr val="A99372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8293596" y="4421476"/>
            <a:ext cx="9302249" cy="3168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6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IMPRIMIRSOLUCION():</a:t>
            </a:r>
          </a:p>
          <a:p>
            <a:pPr algn="just">
              <a:lnSpc>
                <a:spcPts val="2800"/>
              </a:lnSpc>
            </a:pP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 spc="106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Imprime el tablero con las reinas colocadas. Esto ocurre cuando se encuentra una solución válida (después de que la recursión ha llegado a la última fila).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028" r="0" b="-8202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58981"/>
            <a:ext cx="8567673" cy="1969720"/>
            <a:chOff x="0" y="0"/>
            <a:chExt cx="11423564" cy="26262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423564" cy="2626293"/>
            </a:xfrm>
            <a:custGeom>
              <a:avLst/>
              <a:gdLst/>
              <a:ahLst/>
              <a:cxnLst/>
              <a:rect r="r" b="b" t="t" l="l"/>
              <a:pathLst>
                <a:path h="2626293" w="11423564">
                  <a:moveTo>
                    <a:pt x="0" y="0"/>
                  </a:moveTo>
                  <a:lnTo>
                    <a:pt x="11423564" y="0"/>
                  </a:lnTo>
                  <a:lnTo>
                    <a:pt x="11423564" y="2626293"/>
                  </a:lnTo>
                  <a:lnTo>
                    <a:pt x="0" y="2626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962" t="-1223" r="-3453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746123"/>
              <a:ext cx="11262995" cy="1449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382"/>
                </a:lnSpc>
              </a:pPr>
              <a:r>
                <a:rPr lang="en-US" sz="7532" spc="399">
                  <a:solidFill>
                    <a:srgbClr val="3D2007"/>
                  </a:solidFill>
                  <a:latin typeface="Perandory"/>
                  <a:ea typeface="Perandory"/>
                  <a:cs typeface="Perandory"/>
                  <a:sym typeface="Perandory"/>
                </a:rPr>
                <a:t>MÉTODO EJECUTAR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864246" y="4263945"/>
            <a:ext cx="7728227" cy="2840124"/>
          </a:xfrm>
          <a:custGeom>
            <a:avLst/>
            <a:gdLst/>
            <a:ahLst/>
            <a:cxnLst/>
            <a:rect r="r" b="b" t="t" l="l"/>
            <a:pathLst>
              <a:path h="2840124" w="7728227">
                <a:moveTo>
                  <a:pt x="0" y="0"/>
                </a:moveTo>
                <a:lnTo>
                  <a:pt x="7728228" y="0"/>
                </a:lnTo>
                <a:lnTo>
                  <a:pt x="7728228" y="2840124"/>
                </a:lnTo>
                <a:lnTo>
                  <a:pt x="0" y="284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57150" cap="sq">
            <a:solidFill>
              <a:srgbClr val="A99372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336545" y="3052860"/>
            <a:ext cx="9043037" cy="6340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6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EL MÉTODO EJECUTAR(INT N) ES EL ENCARGADO DE INICIALIZAR EL PROCESO DE RESOLUCIÓN DEL PROBLEMA DE LAS N-REINAS. SU TAREA ES LA SIGUIENTE:</a:t>
            </a:r>
          </a:p>
          <a:p>
            <a:pPr algn="just">
              <a:lnSpc>
                <a:spcPts val="2800"/>
              </a:lnSpc>
            </a:pP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 spc="106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Crea una instancia de NReinasPrograma:</a:t>
            </a:r>
          </a:p>
          <a:p>
            <a:pPr algn="just">
              <a:lnSpc>
                <a:spcPts val="2800"/>
              </a:lnSpc>
            </a:pP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 spc="106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Se crea un objeto de la clase NReinasPrograma pasando como argumento el número n, que representa el tamaño del tablero (y el número de reinas).</a:t>
            </a:r>
          </a:p>
          <a:p>
            <a:pPr algn="just">
              <a:lnSpc>
                <a:spcPts val="2800"/>
              </a:lnSpc>
            </a:pP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 spc="106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Llama al método resolver():</a:t>
            </a:r>
          </a:p>
          <a:p>
            <a:pPr algn="just">
              <a:lnSpc>
                <a:spcPts val="2800"/>
              </a:lnSpc>
            </a:pP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 spc="106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Después de inicializar el objeto, se llama al método resolver() de esa instancia, que inicia el proceso de resolución del problema de las N-Reinas. Este método a su vez invoca la función recursiva resolverNReinas(), que busca las posibles soluciones.</a:t>
            </a:r>
          </a:p>
          <a:p>
            <a:pPr algn="just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028" r="0" b="-8202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93306" y="814725"/>
            <a:ext cx="8316116" cy="1601295"/>
            <a:chOff x="0" y="0"/>
            <a:chExt cx="11088155" cy="21350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88155" cy="2135060"/>
            </a:xfrm>
            <a:custGeom>
              <a:avLst/>
              <a:gdLst/>
              <a:ahLst/>
              <a:cxnLst/>
              <a:rect r="r" b="b" t="t" l="l"/>
              <a:pathLst>
                <a:path h="2135060" w="11088155">
                  <a:moveTo>
                    <a:pt x="0" y="0"/>
                  </a:moveTo>
                  <a:lnTo>
                    <a:pt x="11088155" y="0"/>
                  </a:lnTo>
                  <a:lnTo>
                    <a:pt x="11088155" y="2135060"/>
                  </a:lnTo>
                  <a:lnTo>
                    <a:pt x="0" y="2135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652" t="0" r="-24142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447440"/>
              <a:ext cx="10995897" cy="1687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2"/>
                </a:lnSpc>
              </a:pPr>
              <a:r>
                <a:rPr lang="en-US" sz="8736" spc="463">
                  <a:solidFill>
                    <a:srgbClr val="3D2007"/>
                  </a:solidFill>
                  <a:latin typeface="Perandory"/>
                  <a:ea typeface="Perandory"/>
                  <a:cs typeface="Perandory"/>
                  <a:sym typeface="Perandory"/>
                </a:rPr>
                <a:t>RESULTADO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6743" y="2815143"/>
            <a:ext cx="3682940" cy="6862231"/>
          </a:xfrm>
          <a:custGeom>
            <a:avLst/>
            <a:gdLst/>
            <a:ahLst/>
            <a:cxnLst/>
            <a:rect r="r" b="b" t="t" l="l"/>
            <a:pathLst>
              <a:path h="6862231" w="3682940">
                <a:moveTo>
                  <a:pt x="0" y="0"/>
                </a:moveTo>
                <a:lnTo>
                  <a:pt x="3682940" y="0"/>
                </a:lnTo>
                <a:lnTo>
                  <a:pt x="3682940" y="6862231"/>
                </a:lnTo>
                <a:lnTo>
                  <a:pt x="0" y="6862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57150" cap="sq">
            <a:solidFill>
              <a:srgbClr val="A99372"/>
            </a:solidFill>
            <a:prstDash val="solid"/>
            <a:miter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2720" y="881862"/>
            <a:ext cx="16230600" cy="2063387"/>
            <a:chOff x="0" y="0"/>
            <a:chExt cx="21640800" cy="2751183"/>
          </a:xfrm>
        </p:grpSpPr>
        <p:sp>
          <p:nvSpPr>
            <p:cNvPr name="Freeform 3" id="3"/>
            <p:cNvSpPr/>
            <p:nvPr/>
          </p:nvSpPr>
          <p:spPr>
            <a:xfrm flipH="false" flipV="false" rot="-10800000">
              <a:off x="5774500" y="0"/>
              <a:ext cx="15866300" cy="2751183"/>
            </a:xfrm>
            <a:custGeom>
              <a:avLst/>
              <a:gdLst/>
              <a:ahLst/>
              <a:cxnLst/>
              <a:rect r="r" b="b" t="t" l="l"/>
              <a:pathLst>
                <a:path h="2751183" w="15866300">
                  <a:moveTo>
                    <a:pt x="0" y="0"/>
                  </a:moveTo>
                  <a:lnTo>
                    <a:pt x="15866300" y="0"/>
                  </a:lnTo>
                  <a:lnTo>
                    <a:pt x="15866300" y="2751183"/>
                  </a:lnTo>
                  <a:lnTo>
                    <a:pt x="0" y="2751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9584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866300" cy="2751183"/>
            </a:xfrm>
            <a:custGeom>
              <a:avLst/>
              <a:gdLst/>
              <a:ahLst/>
              <a:cxnLst/>
              <a:rect r="r" b="b" t="t" l="l"/>
              <a:pathLst>
                <a:path h="2751183" w="15866300">
                  <a:moveTo>
                    <a:pt x="0" y="0"/>
                  </a:moveTo>
                  <a:lnTo>
                    <a:pt x="15866300" y="0"/>
                  </a:lnTo>
                  <a:lnTo>
                    <a:pt x="15866300" y="2751183"/>
                  </a:lnTo>
                  <a:lnTo>
                    <a:pt x="0" y="2751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9584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90092" y="2082612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402277" y="3398871"/>
            <a:ext cx="8667283" cy="5320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3"/>
              </a:lnSpc>
            </a:pPr>
            <a:r>
              <a:rPr lang="en-US" sz="2037" b="true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El Problema de la cena de los filósofos y el Problema de las N-reinas representan dos desafíos fundamentales en la computación y las matemáticas, abordando conceptos clave como la sincronización de procesos, la concurrencia y la búsqueda de soluciones óptimas.</a:t>
            </a:r>
          </a:p>
          <a:p>
            <a:pPr algn="just">
              <a:lnSpc>
                <a:spcPts val="2873"/>
              </a:lnSpc>
            </a:pPr>
          </a:p>
          <a:p>
            <a:pPr algn="just">
              <a:lnSpc>
                <a:spcPts val="2873"/>
              </a:lnSpc>
            </a:pPr>
            <a:r>
              <a:rPr lang="en-US" sz="2037" b="true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Mientras que el primero ilustra los problemas de acceso a recursos compartidos y la necesidad de evitar situaciones como el deadlock y la starvation.</a:t>
            </a:r>
          </a:p>
          <a:p>
            <a:pPr algn="just">
              <a:lnSpc>
                <a:spcPts val="2873"/>
              </a:lnSpc>
            </a:pPr>
          </a:p>
          <a:p>
            <a:pPr algn="just">
              <a:lnSpc>
                <a:spcPts val="2873"/>
              </a:lnSpc>
            </a:pPr>
            <a:r>
              <a:rPr lang="en-US" sz="2037" b="true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El segundo ejemplifica la complejidad de la exploración combinatoria y la importancia de técnicas como el backtracking.</a:t>
            </a:r>
          </a:p>
          <a:p>
            <a:pPr algn="just">
              <a:lnSpc>
                <a:spcPts val="2873"/>
              </a:lnSpc>
            </a:pPr>
          </a:p>
          <a:p>
            <a:pPr algn="just">
              <a:lnSpc>
                <a:spcPts val="2873"/>
              </a:lnSpc>
            </a:pPr>
            <a:r>
              <a:rPr lang="en-US" sz="2037" b="true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Ambos enfoques nos permitieron trabajar con conceptos clave como la recursividad y la sincronización de hilos, adaptando cada solución al tipo de problema que enfrentamos.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32078" y="1409429"/>
            <a:ext cx="9608232" cy="140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42"/>
              </a:lnSpc>
            </a:pPr>
            <a:r>
              <a:rPr lang="en-US" sz="9838" spc="521">
                <a:solidFill>
                  <a:srgbClr val="3D2007"/>
                </a:solidFill>
                <a:latin typeface="Perandory"/>
                <a:ea typeface="Perandory"/>
                <a:cs typeface="Perandory"/>
                <a:sym typeface="Perandory"/>
              </a:rPr>
              <a:t>CONCLUSIONES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028" r="0" b="-820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979189" y="6988116"/>
            <a:ext cx="18302506" cy="6588902"/>
          </a:xfrm>
          <a:custGeom>
            <a:avLst/>
            <a:gdLst/>
            <a:ahLst/>
            <a:cxnLst/>
            <a:rect r="r" b="b" t="t" l="l"/>
            <a:pathLst>
              <a:path h="6588902" w="18302506">
                <a:moveTo>
                  <a:pt x="0" y="0"/>
                </a:moveTo>
                <a:lnTo>
                  <a:pt x="18302506" y="0"/>
                </a:lnTo>
                <a:lnTo>
                  <a:pt x="18302506" y="6588902"/>
                </a:lnTo>
                <a:lnTo>
                  <a:pt x="0" y="6588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5101358" y="-3228801"/>
            <a:ext cx="18313992" cy="6593037"/>
          </a:xfrm>
          <a:custGeom>
            <a:avLst/>
            <a:gdLst/>
            <a:ahLst/>
            <a:cxnLst/>
            <a:rect r="r" b="b" t="t" l="l"/>
            <a:pathLst>
              <a:path h="6593037" w="18313992">
                <a:moveTo>
                  <a:pt x="0" y="0"/>
                </a:moveTo>
                <a:lnTo>
                  <a:pt x="18313992" y="0"/>
                </a:lnTo>
                <a:lnTo>
                  <a:pt x="18313992" y="6593037"/>
                </a:lnTo>
                <a:lnTo>
                  <a:pt x="0" y="6593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17919">
            <a:off x="10518066" y="3470885"/>
            <a:ext cx="9987396" cy="6237644"/>
          </a:xfrm>
          <a:custGeom>
            <a:avLst/>
            <a:gdLst/>
            <a:ahLst/>
            <a:cxnLst/>
            <a:rect r="r" b="b" t="t" l="l"/>
            <a:pathLst>
              <a:path h="6237644" w="9987396">
                <a:moveTo>
                  <a:pt x="0" y="0"/>
                </a:moveTo>
                <a:lnTo>
                  <a:pt x="9987396" y="0"/>
                </a:lnTo>
                <a:lnTo>
                  <a:pt x="9987396" y="6237644"/>
                </a:lnTo>
                <a:lnTo>
                  <a:pt x="0" y="6237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9539" y="3871640"/>
            <a:ext cx="13622599" cy="3565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73"/>
              </a:lnSpc>
            </a:pPr>
            <a:r>
              <a:rPr lang="en-US" sz="25279" spc="657">
                <a:solidFill>
                  <a:srgbClr val="3D2007"/>
                </a:solidFill>
                <a:latin typeface="Perandory"/>
                <a:ea typeface="Perandory"/>
                <a:cs typeface="Perandory"/>
                <a:sym typeface="Perandory"/>
              </a:rPr>
              <a:t>gracias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941073" y="1876289"/>
            <a:ext cx="5876670" cy="1487948"/>
            <a:chOff x="0" y="0"/>
            <a:chExt cx="7835560" cy="1983930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3095611" y="0"/>
              <a:ext cx="4739948" cy="1983930"/>
            </a:xfrm>
            <a:custGeom>
              <a:avLst/>
              <a:gdLst/>
              <a:ahLst/>
              <a:cxnLst/>
              <a:rect r="r" b="b" t="t" l="l"/>
              <a:pathLst>
                <a:path h="1983930" w="4739948">
                  <a:moveTo>
                    <a:pt x="0" y="0"/>
                  </a:moveTo>
                  <a:lnTo>
                    <a:pt x="4739949" y="0"/>
                  </a:lnTo>
                  <a:lnTo>
                    <a:pt x="4739949" y="1983930"/>
                  </a:lnTo>
                  <a:lnTo>
                    <a:pt x="0" y="1983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88658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91223" cy="1983930"/>
            </a:xfrm>
            <a:custGeom>
              <a:avLst/>
              <a:gdLst/>
              <a:ahLst/>
              <a:cxnLst/>
              <a:rect r="r" b="b" t="t" l="l"/>
              <a:pathLst>
                <a:path h="1983930" w="6191223">
                  <a:moveTo>
                    <a:pt x="0" y="0"/>
                  </a:moveTo>
                  <a:lnTo>
                    <a:pt x="6191223" y="0"/>
                  </a:lnTo>
                  <a:lnTo>
                    <a:pt x="6191223" y="1983930"/>
                  </a:lnTo>
                  <a:lnTo>
                    <a:pt x="0" y="1983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20994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294869" y="2225883"/>
            <a:ext cx="7169078" cy="94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1"/>
              </a:lnSpc>
            </a:pPr>
            <a:r>
              <a:rPr lang="en-US" sz="7226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Muchas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028" r="0" b="-8202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51628" y="5425129"/>
            <a:ext cx="886276" cy="1029450"/>
            <a:chOff x="0" y="0"/>
            <a:chExt cx="1181701" cy="1372600"/>
          </a:xfrm>
        </p:grpSpPr>
        <p:sp>
          <p:nvSpPr>
            <p:cNvPr name="Freeform 4" id="4"/>
            <p:cNvSpPr/>
            <p:nvPr/>
          </p:nvSpPr>
          <p:spPr>
            <a:xfrm flipH="false" flipV="false" rot="-5400000">
              <a:off x="-95449" y="149270"/>
              <a:ext cx="1372600" cy="1074059"/>
            </a:xfrm>
            <a:custGeom>
              <a:avLst/>
              <a:gdLst/>
              <a:ahLst/>
              <a:cxnLst/>
              <a:rect r="r" b="b" t="t" l="l"/>
              <a:pathLst>
                <a:path h="1074059" w="1372600">
                  <a:moveTo>
                    <a:pt x="0" y="0"/>
                  </a:moveTo>
                  <a:lnTo>
                    <a:pt x="1372599" y="0"/>
                  </a:lnTo>
                  <a:lnTo>
                    <a:pt x="1372599" y="1074059"/>
                  </a:lnTo>
                  <a:lnTo>
                    <a:pt x="0" y="1074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306997"/>
              <a:ext cx="1181701" cy="936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67"/>
                </a:lnSpc>
              </a:pPr>
              <a:r>
                <a:rPr lang="en-US" sz="4864" spc="257">
                  <a:solidFill>
                    <a:srgbClr val="3D2007"/>
                  </a:solidFill>
                  <a:latin typeface="Perandory"/>
                  <a:ea typeface="Perandory"/>
                  <a:cs typeface="Perandory"/>
                  <a:sym typeface="Perandory"/>
                </a:rPr>
                <a:t>01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51628" y="6692210"/>
            <a:ext cx="886276" cy="1029450"/>
            <a:chOff x="0" y="0"/>
            <a:chExt cx="1181701" cy="1372600"/>
          </a:xfrm>
        </p:grpSpPr>
        <p:sp>
          <p:nvSpPr>
            <p:cNvPr name="Freeform 7" id="7"/>
            <p:cNvSpPr/>
            <p:nvPr/>
          </p:nvSpPr>
          <p:spPr>
            <a:xfrm flipH="false" flipV="false" rot="-5400000">
              <a:off x="-95449" y="149270"/>
              <a:ext cx="1372600" cy="1074059"/>
            </a:xfrm>
            <a:custGeom>
              <a:avLst/>
              <a:gdLst/>
              <a:ahLst/>
              <a:cxnLst/>
              <a:rect r="r" b="b" t="t" l="l"/>
              <a:pathLst>
                <a:path h="1074059" w="1372600">
                  <a:moveTo>
                    <a:pt x="0" y="0"/>
                  </a:moveTo>
                  <a:lnTo>
                    <a:pt x="1372599" y="0"/>
                  </a:lnTo>
                  <a:lnTo>
                    <a:pt x="1372599" y="1074059"/>
                  </a:lnTo>
                  <a:lnTo>
                    <a:pt x="0" y="1074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306997"/>
              <a:ext cx="1181701" cy="936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67"/>
                </a:lnSpc>
              </a:pPr>
              <a:r>
                <a:rPr lang="en-US" sz="4864" spc="257">
                  <a:solidFill>
                    <a:srgbClr val="3D2007"/>
                  </a:solidFill>
                  <a:latin typeface="Perandory"/>
                  <a:ea typeface="Perandory"/>
                  <a:cs typeface="Perandory"/>
                  <a:sym typeface="Perandory"/>
                </a:rPr>
                <a:t>02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51628" y="7959291"/>
            <a:ext cx="886276" cy="1029450"/>
            <a:chOff x="0" y="0"/>
            <a:chExt cx="1181701" cy="1372600"/>
          </a:xfrm>
        </p:grpSpPr>
        <p:sp>
          <p:nvSpPr>
            <p:cNvPr name="Freeform 10" id="10"/>
            <p:cNvSpPr/>
            <p:nvPr/>
          </p:nvSpPr>
          <p:spPr>
            <a:xfrm flipH="false" flipV="false" rot="-5400000">
              <a:off x="-95449" y="149270"/>
              <a:ext cx="1372600" cy="1074059"/>
            </a:xfrm>
            <a:custGeom>
              <a:avLst/>
              <a:gdLst/>
              <a:ahLst/>
              <a:cxnLst/>
              <a:rect r="r" b="b" t="t" l="l"/>
              <a:pathLst>
                <a:path h="1074059" w="1372600">
                  <a:moveTo>
                    <a:pt x="0" y="0"/>
                  </a:moveTo>
                  <a:lnTo>
                    <a:pt x="1372599" y="0"/>
                  </a:lnTo>
                  <a:lnTo>
                    <a:pt x="1372599" y="1074059"/>
                  </a:lnTo>
                  <a:lnTo>
                    <a:pt x="0" y="1074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306997"/>
              <a:ext cx="1181701" cy="936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67"/>
                </a:lnSpc>
              </a:pPr>
              <a:r>
                <a:rPr lang="en-US" sz="4864" spc="257">
                  <a:solidFill>
                    <a:srgbClr val="3D2007"/>
                  </a:solidFill>
                  <a:latin typeface="Perandory"/>
                  <a:ea typeface="Perandory"/>
                  <a:cs typeface="Perandory"/>
                  <a:sym typeface="Perandory"/>
                </a:rPr>
                <a:t>03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777477" y="5425129"/>
            <a:ext cx="886276" cy="1029450"/>
            <a:chOff x="0" y="0"/>
            <a:chExt cx="1181701" cy="1372600"/>
          </a:xfrm>
        </p:grpSpPr>
        <p:sp>
          <p:nvSpPr>
            <p:cNvPr name="Freeform 13" id="13"/>
            <p:cNvSpPr/>
            <p:nvPr/>
          </p:nvSpPr>
          <p:spPr>
            <a:xfrm flipH="false" flipV="false" rot="-5400000">
              <a:off x="-95449" y="149270"/>
              <a:ext cx="1372600" cy="1074059"/>
            </a:xfrm>
            <a:custGeom>
              <a:avLst/>
              <a:gdLst/>
              <a:ahLst/>
              <a:cxnLst/>
              <a:rect r="r" b="b" t="t" l="l"/>
              <a:pathLst>
                <a:path h="1074059" w="1372600">
                  <a:moveTo>
                    <a:pt x="0" y="0"/>
                  </a:moveTo>
                  <a:lnTo>
                    <a:pt x="1372599" y="0"/>
                  </a:lnTo>
                  <a:lnTo>
                    <a:pt x="1372599" y="1074059"/>
                  </a:lnTo>
                  <a:lnTo>
                    <a:pt x="0" y="1074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306997"/>
              <a:ext cx="1181701" cy="936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67"/>
                </a:lnSpc>
              </a:pPr>
              <a:r>
                <a:rPr lang="en-US" sz="4864" spc="257">
                  <a:solidFill>
                    <a:srgbClr val="3D2007"/>
                  </a:solidFill>
                  <a:latin typeface="Perandory"/>
                  <a:ea typeface="Perandory"/>
                  <a:cs typeface="Perandory"/>
                  <a:sym typeface="Perandory"/>
                </a:rPr>
                <a:t>04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777477" y="6692210"/>
            <a:ext cx="886276" cy="1029450"/>
            <a:chOff x="0" y="0"/>
            <a:chExt cx="1181701" cy="1372600"/>
          </a:xfrm>
        </p:grpSpPr>
        <p:sp>
          <p:nvSpPr>
            <p:cNvPr name="Freeform 16" id="16"/>
            <p:cNvSpPr/>
            <p:nvPr/>
          </p:nvSpPr>
          <p:spPr>
            <a:xfrm flipH="false" flipV="false" rot="-5400000">
              <a:off x="-95449" y="149270"/>
              <a:ext cx="1372600" cy="1074059"/>
            </a:xfrm>
            <a:custGeom>
              <a:avLst/>
              <a:gdLst/>
              <a:ahLst/>
              <a:cxnLst/>
              <a:rect r="r" b="b" t="t" l="l"/>
              <a:pathLst>
                <a:path h="1074059" w="1372600">
                  <a:moveTo>
                    <a:pt x="0" y="0"/>
                  </a:moveTo>
                  <a:lnTo>
                    <a:pt x="1372599" y="0"/>
                  </a:lnTo>
                  <a:lnTo>
                    <a:pt x="1372599" y="1074059"/>
                  </a:lnTo>
                  <a:lnTo>
                    <a:pt x="0" y="1074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06997"/>
              <a:ext cx="1181701" cy="936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67"/>
                </a:lnSpc>
              </a:pPr>
              <a:r>
                <a:rPr lang="en-US" sz="4864" spc="257">
                  <a:solidFill>
                    <a:srgbClr val="3D2007"/>
                  </a:solidFill>
                  <a:latin typeface="Perandory"/>
                  <a:ea typeface="Perandory"/>
                  <a:cs typeface="Perandory"/>
                  <a:sym typeface="Perandory"/>
                </a:rPr>
                <a:t>05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777477" y="7959291"/>
            <a:ext cx="886276" cy="1029450"/>
            <a:chOff x="0" y="0"/>
            <a:chExt cx="1181701" cy="1372600"/>
          </a:xfrm>
        </p:grpSpPr>
        <p:sp>
          <p:nvSpPr>
            <p:cNvPr name="Freeform 19" id="19"/>
            <p:cNvSpPr/>
            <p:nvPr/>
          </p:nvSpPr>
          <p:spPr>
            <a:xfrm flipH="false" flipV="false" rot="-5400000">
              <a:off x="-95449" y="149270"/>
              <a:ext cx="1372600" cy="1074059"/>
            </a:xfrm>
            <a:custGeom>
              <a:avLst/>
              <a:gdLst/>
              <a:ahLst/>
              <a:cxnLst/>
              <a:rect r="r" b="b" t="t" l="l"/>
              <a:pathLst>
                <a:path h="1074059" w="1372600">
                  <a:moveTo>
                    <a:pt x="0" y="0"/>
                  </a:moveTo>
                  <a:lnTo>
                    <a:pt x="1372599" y="0"/>
                  </a:lnTo>
                  <a:lnTo>
                    <a:pt x="1372599" y="1074059"/>
                  </a:lnTo>
                  <a:lnTo>
                    <a:pt x="0" y="1074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306997"/>
              <a:ext cx="1181701" cy="936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67"/>
                </a:lnSpc>
              </a:pPr>
              <a:r>
                <a:rPr lang="en-US" sz="4864" spc="257">
                  <a:solidFill>
                    <a:srgbClr val="3D2007"/>
                  </a:solidFill>
                  <a:latin typeface="Perandory"/>
                  <a:ea typeface="Perandory"/>
                  <a:cs typeface="Perandory"/>
                  <a:sym typeface="Perandory"/>
                </a:rPr>
                <a:t>06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4168251" y="1028700"/>
            <a:ext cx="9951497" cy="3682054"/>
          </a:xfrm>
          <a:custGeom>
            <a:avLst/>
            <a:gdLst/>
            <a:ahLst/>
            <a:cxnLst/>
            <a:rect r="r" b="b" t="t" l="l"/>
            <a:pathLst>
              <a:path h="3682054" w="9951497">
                <a:moveTo>
                  <a:pt x="0" y="0"/>
                </a:moveTo>
                <a:lnTo>
                  <a:pt x="9951498" y="0"/>
                </a:lnTo>
                <a:lnTo>
                  <a:pt x="9951498" y="3682054"/>
                </a:lnTo>
                <a:lnTo>
                  <a:pt x="0" y="3682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440209" y="6931341"/>
            <a:ext cx="5320855" cy="5010148"/>
          </a:xfrm>
          <a:custGeom>
            <a:avLst/>
            <a:gdLst/>
            <a:ahLst/>
            <a:cxnLst/>
            <a:rect r="r" b="b" t="t" l="l"/>
            <a:pathLst>
              <a:path h="5010148" w="5320855">
                <a:moveTo>
                  <a:pt x="0" y="0"/>
                </a:moveTo>
                <a:lnTo>
                  <a:pt x="5320855" y="0"/>
                </a:lnTo>
                <a:lnTo>
                  <a:pt x="5320855" y="5010148"/>
                </a:lnTo>
                <a:lnTo>
                  <a:pt x="0" y="5010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971769" y="8056188"/>
            <a:ext cx="6035789" cy="673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8"/>
              </a:lnSpc>
            </a:pPr>
            <a:r>
              <a:rPr lang="en-US" sz="3373" b="true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Problema N-Reinas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797103" y="5559574"/>
            <a:ext cx="6011530" cy="673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8"/>
              </a:lnSpc>
            </a:pPr>
            <a:r>
              <a:rPr lang="en-US" sz="3373" b="true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Nuestra Solución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5727341" y="4060209"/>
            <a:ext cx="2485019" cy="3834386"/>
            <a:chOff x="0" y="0"/>
            <a:chExt cx="3313358" cy="5112515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3825781"/>
              <a:ext cx="1854200" cy="1286735"/>
              <a:chOff x="0" y="0"/>
              <a:chExt cx="366262" cy="25417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6262" cy="254170"/>
              </a:xfrm>
              <a:custGeom>
                <a:avLst/>
                <a:gdLst/>
                <a:ahLst/>
                <a:cxnLst/>
                <a:rect r="r" b="b" t="t" l="l"/>
                <a:pathLst>
                  <a:path h="254170" w="366262">
                    <a:moveTo>
                      <a:pt x="183131" y="0"/>
                    </a:moveTo>
                    <a:cubicBezTo>
                      <a:pt x="81990" y="0"/>
                      <a:pt x="0" y="56898"/>
                      <a:pt x="0" y="127085"/>
                    </a:cubicBezTo>
                    <a:cubicBezTo>
                      <a:pt x="0" y="197272"/>
                      <a:pt x="81990" y="254170"/>
                      <a:pt x="183131" y="254170"/>
                    </a:cubicBezTo>
                    <a:cubicBezTo>
                      <a:pt x="284271" y="254170"/>
                      <a:pt x="366262" y="197272"/>
                      <a:pt x="366262" y="127085"/>
                    </a:cubicBezTo>
                    <a:cubicBezTo>
                      <a:pt x="366262" y="56898"/>
                      <a:pt x="284271" y="0"/>
                      <a:pt x="183131" y="0"/>
                    </a:cubicBezTo>
                    <a:close/>
                  </a:path>
                </a:pathLst>
              </a:custGeom>
              <a:solidFill>
                <a:srgbClr val="F6ECD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34337" y="80978"/>
                <a:ext cx="297588" cy="1493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3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50644" y="0"/>
              <a:ext cx="3262714" cy="5112515"/>
            </a:xfrm>
            <a:custGeom>
              <a:avLst/>
              <a:gdLst/>
              <a:ahLst/>
              <a:cxnLst/>
              <a:rect r="r" b="b" t="t" l="l"/>
              <a:pathLst>
                <a:path h="5112515" w="3262714">
                  <a:moveTo>
                    <a:pt x="0" y="0"/>
                  </a:moveTo>
                  <a:lnTo>
                    <a:pt x="3262714" y="0"/>
                  </a:lnTo>
                  <a:lnTo>
                    <a:pt x="3262714" y="5112515"/>
                  </a:lnTo>
                  <a:lnTo>
                    <a:pt x="0" y="5112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4595394" y="2144807"/>
            <a:ext cx="9097211" cy="2366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93"/>
              </a:lnSpc>
            </a:pPr>
            <a:r>
              <a:rPr lang="en-US" sz="16829" spc="286">
                <a:solidFill>
                  <a:srgbClr val="3D2007"/>
                </a:solidFill>
                <a:latin typeface="Perandory"/>
                <a:ea typeface="Perandory"/>
                <a:cs typeface="Perandory"/>
                <a:sym typeface="Perandory"/>
              </a:rPr>
              <a:t>ÍNDICE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71769" y="5559574"/>
            <a:ext cx="6060049" cy="673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8"/>
              </a:lnSpc>
            </a:pPr>
            <a:r>
              <a:rPr lang="en-US" sz="3373" b="true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La cena de los Filósofos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971769" y="6807881"/>
            <a:ext cx="6047919" cy="673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8"/>
              </a:lnSpc>
            </a:pPr>
            <a:r>
              <a:rPr lang="en-US" sz="3373" b="true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Nuestra Solución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797103" y="8056188"/>
            <a:ext cx="6253653" cy="673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8"/>
              </a:lnSpc>
            </a:pPr>
            <a:r>
              <a:rPr lang="en-US" sz="3373" b="true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Fin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797103" y="6807881"/>
            <a:ext cx="6253653" cy="673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8"/>
              </a:lnSpc>
            </a:pPr>
            <a:r>
              <a:rPr lang="en-US" sz="3373" b="true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Conclusiones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028" r="0" b="-8202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49064" y="5587644"/>
            <a:ext cx="9090740" cy="3060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1"/>
              </a:lnSpc>
            </a:pPr>
            <a:r>
              <a:rPr lang="en-US" sz="2661" b="true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El problema de la cena de los filósofos ejemplifica la sincronización en sistemas concurrentes: cinco filósofos comparten tenedores (uno entre cada par) y necesitan dos para comer, lo que puede causar bloqueos. Propuesto por Dijkstra en 1965, muestra cómo evitar interbloqueos en procesos compartidos.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99374" y="1710313"/>
            <a:ext cx="9999412" cy="367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51"/>
              </a:lnSpc>
            </a:pPr>
            <a:r>
              <a:rPr lang="en-US" sz="11724" spc="222">
                <a:solidFill>
                  <a:srgbClr val="3D2007"/>
                </a:solidFill>
                <a:latin typeface="Perandory"/>
                <a:ea typeface="Perandory"/>
                <a:cs typeface="Perandory"/>
                <a:sym typeface="Perandory"/>
              </a:rPr>
              <a:t>LA CENA DE LOS FILÓSOFOS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990280" y="-54667"/>
            <a:ext cx="6964297" cy="10861788"/>
          </a:xfrm>
          <a:custGeom>
            <a:avLst/>
            <a:gdLst/>
            <a:ahLst/>
            <a:cxnLst/>
            <a:rect r="r" b="b" t="t" l="l"/>
            <a:pathLst>
              <a:path h="10861788" w="6964297">
                <a:moveTo>
                  <a:pt x="0" y="0"/>
                </a:moveTo>
                <a:lnTo>
                  <a:pt x="6964297" y="0"/>
                </a:lnTo>
                <a:lnTo>
                  <a:pt x="6964297" y="10861787"/>
                </a:lnTo>
                <a:lnTo>
                  <a:pt x="0" y="10861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028" r="0" b="-820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1687" y="683564"/>
            <a:ext cx="5808464" cy="8435299"/>
          </a:xfrm>
          <a:custGeom>
            <a:avLst/>
            <a:gdLst/>
            <a:ahLst/>
            <a:cxnLst/>
            <a:rect r="r" b="b" t="t" l="l"/>
            <a:pathLst>
              <a:path h="8435299" w="5808464">
                <a:moveTo>
                  <a:pt x="0" y="0"/>
                </a:moveTo>
                <a:lnTo>
                  <a:pt x="5808464" y="0"/>
                </a:lnTo>
                <a:lnTo>
                  <a:pt x="5808464" y="8435299"/>
                </a:lnTo>
                <a:lnTo>
                  <a:pt x="0" y="8435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86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212673" y="1028700"/>
            <a:ext cx="11155384" cy="2044384"/>
            <a:chOff x="0" y="0"/>
            <a:chExt cx="14873846" cy="27258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873846" cy="2725845"/>
            </a:xfrm>
            <a:custGeom>
              <a:avLst/>
              <a:gdLst/>
              <a:ahLst/>
              <a:cxnLst/>
              <a:rect r="r" b="b" t="t" l="l"/>
              <a:pathLst>
                <a:path h="2725845" w="14873846">
                  <a:moveTo>
                    <a:pt x="0" y="0"/>
                  </a:moveTo>
                  <a:lnTo>
                    <a:pt x="14873846" y="0"/>
                  </a:lnTo>
                  <a:lnTo>
                    <a:pt x="14873846" y="2725845"/>
                  </a:lnTo>
                  <a:lnTo>
                    <a:pt x="0" y="2725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801" t="0" r="-13587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794206"/>
              <a:ext cx="14873846" cy="1542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</a:pPr>
              <a:r>
                <a:rPr lang="en-US" sz="8000" spc="424">
                  <a:solidFill>
                    <a:srgbClr val="3D2007"/>
                  </a:solidFill>
                  <a:latin typeface="Perandory"/>
                  <a:ea typeface="Perandory"/>
                  <a:cs typeface="Perandory"/>
                  <a:sym typeface="Perandory"/>
                </a:rPr>
                <a:t>NUESTRA SOLUCIÓN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06442" y="1915434"/>
            <a:ext cx="4418954" cy="5971560"/>
          </a:xfrm>
          <a:custGeom>
            <a:avLst/>
            <a:gdLst/>
            <a:ahLst/>
            <a:cxnLst/>
            <a:rect r="r" b="b" t="t" l="l"/>
            <a:pathLst>
              <a:path h="5971560" w="4418954">
                <a:moveTo>
                  <a:pt x="0" y="0"/>
                </a:moveTo>
                <a:lnTo>
                  <a:pt x="4418954" y="0"/>
                </a:lnTo>
                <a:lnTo>
                  <a:pt x="4418954" y="5971560"/>
                </a:lnTo>
                <a:lnTo>
                  <a:pt x="0" y="59715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12673" y="3510565"/>
            <a:ext cx="10995270" cy="5507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66"/>
              </a:lnSpc>
            </a:pPr>
            <a:r>
              <a:rPr lang="en-US" sz="2787" b="true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Está enfocada en los Hilos, para ello usamos:</a:t>
            </a:r>
          </a:p>
          <a:p>
            <a:pPr algn="just" marL="601868" indent="-300934" lvl="1">
              <a:lnSpc>
                <a:spcPts val="4766"/>
              </a:lnSpc>
              <a:buFont typeface="Arial"/>
              <a:buChar char="•"/>
            </a:pPr>
            <a:r>
              <a:rPr lang="en-US" b="true" sz="2787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Synchronized</a:t>
            </a:r>
          </a:p>
          <a:p>
            <a:pPr algn="just" marL="601868" indent="-300934" lvl="1">
              <a:lnSpc>
                <a:spcPts val="4766"/>
              </a:lnSpc>
              <a:buFont typeface="Arial"/>
              <a:buChar char="•"/>
            </a:pPr>
            <a:r>
              <a:rPr lang="en-US" b="true" sz="2787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Wait</a:t>
            </a:r>
          </a:p>
          <a:p>
            <a:pPr algn="just" marL="601868" indent="-300934" lvl="1">
              <a:lnSpc>
                <a:spcPts val="4766"/>
              </a:lnSpc>
              <a:buFont typeface="Arial"/>
              <a:buChar char="•"/>
            </a:pPr>
            <a:r>
              <a:rPr lang="en-US" b="true" sz="2787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Sleep</a:t>
            </a:r>
          </a:p>
          <a:p>
            <a:pPr algn="just">
              <a:lnSpc>
                <a:spcPts val="1005"/>
              </a:lnSpc>
            </a:pPr>
          </a:p>
          <a:p>
            <a:pPr algn="just">
              <a:lnSpc>
                <a:spcPts val="4766"/>
              </a:lnSpc>
            </a:pPr>
            <a:r>
              <a:rPr lang="en-US" sz="2787" b="true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Entre otros, aparte tenemos 2 clases principales más 1 método de ejecución:</a:t>
            </a:r>
          </a:p>
          <a:p>
            <a:pPr algn="just" marL="601868" indent="-300934" lvl="1">
              <a:lnSpc>
                <a:spcPts val="4766"/>
              </a:lnSpc>
              <a:buFont typeface="Arial"/>
              <a:buChar char="•"/>
            </a:pPr>
            <a:r>
              <a:rPr lang="en-US" b="true" sz="2787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Mesa</a:t>
            </a:r>
          </a:p>
          <a:p>
            <a:pPr algn="just" marL="601868" indent="-300934" lvl="1">
              <a:lnSpc>
                <a:spcPts val="4766"/>
              </a:lnSpc>
              <a:buFont typeface="Arial"/>
              <a:buChar char="•"/>
            </a:pPr>
            <a:r>
              <a:rPr lang="en-US" b="true" sz="2787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Filósofo</a:t>
            </a:r>
          </a:p>
          <a:p>
            <a:pPr algn="just" marL="601868" indent="-300934" lvl="1">
              <a:lnSpc>
                <a:spcPts val="4766"/>
              </a:lnSpc>
              <a:buFont typeface="Arial"/>
              <a:buChar char="•"/>
            </a:pPr>
            <a:r>
              <a:rPr lang="en-US" b="true" sz="2787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Ejecutar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0461" y="8492858"/>
            <a:ext cx="3590915" cy="411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9"/>
              </a:lnSpc>
              <a:spcBef>
                <a:spcPct val="0"/>
              </a:spcBef>
            </a:pPr>
            <a:r>
              <a:rPr lang="en-US" b="true" sz="2421">
                <a:solidFill>
                  <a:srgbClr val="402B2B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Filósofo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028" r="0" b="-8202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97603"/>
            <a:ext cx="6572868" cy="1601295"/>
            <a:chOff x="0" y="0"/>
            <a:chExt cx="8763824" cy="21350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63824" cy="2135060"/>
            </a:xfrm>
            <a:custGeom>
              <a:avLst/>
              <a:gdLst/>
              <a:ahLst/>
              <a:cxnLst/>
              <a:rect r="r" b="b" t="t" l="l"/>
              <a:pathLst>
                <a:path h="2135060" w="8763824">
                  <a:moveTo>
                    <a:pt x="0" y="0"/>
                  </a:moveTo>
                  <a:lnTo>
                    <a:pt x="8763824" y="0"/>
                  </a:lnTo>
                  <a:lnTo>
                    <a:pt x="8763824" y="2135060"/>
                  </a:lnTo>
                  <a:lnTo>
                    <a:pt x="0" y="2135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0218" t="0" r="-27796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447440"/>
              <a:ext cx="8628167" cy="1687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8562"/>
                </a:lnSpc>
              </a:pPr>
              <a:r>
                <a:rPr lang="en-US" sz="8736" spc="463">
                  <a:solidFill>
                    <a:srgbClr val="3D2007"/>
                  </a:solidFill>
                  <a:latin typeface="Perandory"/>
                  <a:ea typeface="Perandory"/>
                  <a:cs typeface="Perandory"/>
                  <a:sym typeface="Perandory"/>
                </a:rPr>
                <a:t>CLASE MESA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61092" y="2684408"/>
            <a:ext cx="5650685" cy="6286800"/>
          </a:xfrm>
          <a:custGeom>
            <a:avLst/>
            <a:gdLst/>
            <a:ahLst/>
            <a:cxnLst/>
            <a:rect r="r" b="b" t="t" l="l"/>
            <a:pathLst>
              <a:path h="6286800" w="5650685">
                <a:moveTo>
                  <a:pt x="0" y="0"/>
                </a:moveTo>
                <a:lnTo>
                  <a:pt x="5650685" y="0"/>
                </a:lnTo>
                <a:lnTo>
                  <a:pt x="5650685" y="6286800"/>
                </a:lnTo>
                <a:lnTo>
                  <a:pt x="0" y="6286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57150" cap="sq">
            <a:solidFill>
              <a:srgbClr val="A99372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7403989" y="1951273"/>
            <a:ext cx="9302249" cy="6340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6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ATRIBUTO: UN ARREGLO DE BOOLEANOS (TENEDORES) QUE INDICA EL ESTADO DE CADA TENEDOR (SI ESTÁ EN USO O NO).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106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MÉTODOS:</a:t>
            </a: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 spc="106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TENEDORIZQUIERDA(I) Y TENEDORDERECHA(I) DEVUELVEN LOS ÍNDICES DE LOS TENEDORES QUE UN FILÓSOFO NECESITA (UNO A LA IZQUIERDA Y OTRO A LA DERECHA).</a:t>
            </a:r>
          </a:p>
          <a:p>
            <a:pPr algn="just">
              <a:lnSpc>
                <a:spcPts val="2800"/>
              </a:lnSpc>
            </a:pP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 spc="106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COGERTENEDORES(INT COMENSAL): MÉTODO SINCRONIZADO QUE PERMITE A UN FILÓSOFO COGER LOS DOS TENEDORES (IZQUIERDA Y DERECHA). SI ALGUNO DE LOS TENEDORES ESTÁ EN USO, EL FILÓSOFO SE BLOQUEA Y ESPERA HASTA QUE AMBOS TENEDORES ESTÉN LIBRES.</a:t>
            </a:r>
          </a:p>
          <a:p>
            <a:pPr algn="just">
              <a:lnSpc>
                <a:spcPts val="2800"/>
              </a:lnSpc>
            </a:pP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 spc="106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DEJARTENEDORES(INT COMENSAL): MÉTODO SINCRONIZADO QUE LIBERA LOS DOS TENEDORES DESPUÉS DE QUE EL FILÓSOFO HA TERMINADO DE COMER, Y NOTIFICA A OTROS FILÓSOFOS QUE PUEDEN USAR LOS TENEDORES.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028" r="0" b="-8202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97603"/>
            <a:ext cx="8311684" cy="1601295"/>
            <a:chOff x="0" y="0"/>
            <a:chExt cx="11082245" cy="21350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82245" cy="2135060"/>
            </a:xfrm>
            <a:custGeom>
              <a:avLst/>
              <a:gdLst/>
              <a:ahLst/>
              <a:cxnLst/>
              <a:rect r="r" b="b" t="t" l="l"/>
              <a:pathLst>
                <a:path h="2135060" w="11082245">
                  <a:moveTo>
                    <a:pt x="0" y="0"/>
                  </a:moveTo>
                  <a:lnTo>
                    <a:pt x="11082245" y="0"/>
                  </a:lnTo>
                  <a:lnTo>
                    <a:pt x="11082245" y="2135060"/>
                  </a:lnTo>
                  <a:lnTo>
                    <a:pt x="0" y="2135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344" t="0" r="-11521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447440"/>
              <a:ext cx="10910700" cy="1687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8562"/>
                </a:lnSpc>
              </a:pPr>
              <a:r>
                <a:rPr lang="en-US" sz="8736" spc="463">
                  <a:solidFill>
                    <a:srgbClr val="3D2007"/>
                  </a:solidFill>
                  <a:latin typeface="Perandory"/>
                  <a:ea typeface="Perandory"/>
                  <a:cs typeface="Perandory"/>
                  <a:sym typeface="Perandory"/>
                </a:rPr>
                <a:t>CLASE FILÓSOFO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37028" y="2194168"/>
            <a:ext cx="10536247" cy="773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43" indent="-172721" lvl="1">
              <a:lnSpc>
                <a:spcPts val="2240"/>
              </a:lnSpc>
              <a:buFont typeface="Arial"/>
              <a:buChar char="•"/>
            </a:pPr>
            <a:r>
              <a:rPr lang="en-US" sz="1600" spc="84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ATRIBUTOS:</a:t>
            </a:r>
          </a:p>
          <a:p>
            <a:pPr algn="just">
              <a:lnSpc>
                <a:spcPts val="2240"/>
              </a:lnSpc>
            </a:pPr>
          </a:p>
          <a:p>
            <a:pPr algn="just" marL="690885" indent="-230295" lvl="2">
              <a:lnSpc>
                <a:spcPts val="2240"/>
              </a:lnSpc>
              <a:buFont typeface="Arial"/>
              <a:buChar char="⚬"/>
            </a:pPr>
            <a:r>
              <a:rPr lang="en-US" sz="1600" spc="84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mesa: Instancia de la clase Mesa donde se encuentran los tenedores.</a:t>
            </a:r>
          </a:p>
          <a:p>
            <a:pPr algn="just">
              <a:lnSpc>
                <a:spcPts val="2240"/>
              </a:lnSpc>
            </a:pPr>
          </a:p>
          <a:p>
            <a:pPr algn="just" marL="690885" indent="-230295" lvl="2">
              <a:lnSpc>
                <a:spcPts val="2240"/>
              </a:lnSpc>
              <a:buFont typeface="Arial"/>
              <a:buChar char="⚬"/>
            </a:pPr>
            <a:r>
              <a:rPr lang="en-US" sz="1600" spc="84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comensal: El número del filósofo (1, 2, 3, ...).</a:t>
            </a:r>
          </a:p>
          <a:p>
            <a:pPr algn="just">
              <a:lnSpc>
                <a:spcPts val="2240"/>
              </a:lnSpc>
            </a:pPr>
          </a:p>
          <a:p>
            <a:pPr algn="just" marL="690885" indent="-230295" lvl="2">
              <a:lnSpc>
                <a:spcPts val="2240"/>
              </a:lnSpc>
              <a:buFont typeface="Arial"/>
              <a:buChar char="⚬"/>
            </a:pPr>
            <a:r>
              <a:rPr lang="en-US" sz="1600" spc="84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indiceComensal: Índice ajustado para acceder a los tenedores en el arreglo de la mesa.</a:t>
            </a:r>
          </a:p>
          <a:p>
            <a:pPr algn="just">
              <a:lnSpc>
                <a:spcPts val="2240"/>
              </a:lnSpc>
            </a:pPr>
          </a:p>
          <a:p>
            <a:pPr algn="just" marL="690885" indent="-230295" lvl="2">
              <a:lnSpc>
                <a:spcPts val="2240"/>
              </a:lnSpc>
              <a:buFont typeface="Arial"/>
              <a:buChar char="⚬"/>
            </a:pPr>
            <a:r>
              <a:rPr lang="en-US" sz="1600" spc="84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contadorComiendo: Contador estático que lleva el registro de cuántos filósofos han comido.</a:t>
            </a:r>
          </a:p>
          <a:p>
            <a:pPr algn="just">
              <a:lnSpc>
                <a:spcPts val="2240"/>
              </a:lnSpc>
            </a:pPr>
          </a:p>
          <a:p>
            <a:pPr algn="just" marL="690885" indent="-230295" lvl="2">
              <a:lnSpc>
                <a:spcPts val="2240"/>
              </a:lnSpc>
              <a:buFont typeface="Arial"/>
              <a:buChar char="⚬"/>
            </a:pPr>
            <a:r>
              <a:rPr lang="en-US" sz="1600" spc="84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lock: Objeto utilizado para sincronizar el acceso a contadorComiendo.</a:t>
            </a:r>
          </a:p>
          <a:p>
            <a:pPr algn="just">
              <a:lnSpc>
                <a:spcPts val="2240"/>
              </a:lnSpc>
            </a:pPr>
          </a:p>
          <a:p>
            <a:pPr algn="just" marL="690885" indent="-230295" lvl="2">
              <a:lnSpc>
                <a:spcPts val="2240"/>
              </a:lnSpc>
              <a:buFont typeface="Arial"/>
              <a:buChar char="⚬"/>
            </a:pPr>
            <a:r>
              <a:rPr lang="en-US" sz="1600" spc="84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todosHanComido: Bandera estática que indica si todos los filósofos han terminado de comer.</a:t>
            </a:r>
          </a:p>
          <a:p>
            <a:pPr algn="just">
              <a:lnSpc>
                <a:spcPts val="2240"/>
              </a:lnSpc>
            </a:pPr>
          </a:p>
          <a:p>
            <a:pPr algn="just" marL="345443" indent="-172721" lvl="1">
              <a:lnSpc>
                <a:spcPts val="2240"/>
              </a:lnSpc>
              <a:buFont typeface="Arial"/>
              <a:buChar char="•"/>
            </a:pPr>
            <a:r>
              <a:rPr lang="en-US" sz="1600" spc="84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Métodos:</a:t>
            </a:r>
          </a:p>
          <a:p>
            <a:pPr algn="just">
              <a:lnSpc>
                <a:spcPts val="2240"/>
              </a:lnSpc>
            </a:pPr>
          </a:p>
          <a:p>
            <a:pPr algn="just" marL="690885" indent="-230295" lvl="2">
              <a:lnSpc>
                <a:spcPts val="2240"/>
              </a:lnSpc>
              <a:buFont typeface="Arial"/>
              <a:buChar char="⚬"/>
            </a:pPr>
            <a:r>
              <a:rPr lang="en-US" sz="1600" spc="84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run(): Método principal donde el filósofo pasa por los estados de pensar, coger los tenedores, comer, y luego dejar los tenedores. Si todos los filósofos han comido, el programa termina.</a:t>
            </a:r>
          </a:p>
          <a:p>
            <a:pPr algn="just">
              <a:lnSpc>
                <a:spcPts val="2240"/>
              </a:lnSpc>
            </a:pPr>
          </a:p>
          <a:p>
            <a:pPr algn="just" marL="690885" indent="-230295" lvl="2">
              <a:lnSpc>
                <a:spcPts val="2240"/>
              </a:lnSpc>
              <a:buFont typeface="Arial"/>
              <a:buChar char="⚬"/>
            </a:pPr>
            <a:r>
              <a:rPr lang="en-US" sz="1600" spc="84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pensando(): Simula que el filósofo está pensando, durmiendo durante un tiempo aleatorio.</a:t>
            </a:r>
          </a:p>
          <a:p>
            <a:pPr algn="just">
              <a:lnSpc>
                <a:spcPts val="2240"/>
              </a:lnSpc>
            </a:pPr>
          </a:p>
          <a:p>
            <a:pPr algn="just" marL="690885" indent="-230295" lvl="2">
              <a:lnSpc>
                <a:spcPts val="2240"/>
              </a:lnSpc>
              <a:buFont typeface="Arial"/>
              <a:buChar char="⚬"/>
            </a:pPr>
            <a:r>
              <a:rPr lang="en-US" sz="1600" spc="84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comiendo(): Simula que el filósofo está comiendo, durmiendo también durante un tiempo aleatorio.</a:t>
            </a:r>
          </a:p>
          <a:p>
            <a:pPr algn="just">
              <a:lnSpc>
                <a:spcPts val="224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259379" y="248501"/>
            <a:ext cx="5262123" cy="9789997"/>
          </a:xfrm>
          <a:custGeom>
            <a:avLst/>
            <a:gdLst/>
            <a:ahLst/>
            <a:cxnLst/>
            <a:rect r="r" b="b" t="t" l="l"/>
            <a:pathLst>
              <a:path h="9789997" w="5262123">
                <a:moveTo>
                  <a:pt x="0" y="0"/>
                </a:moveTo>
                <a:lnTo>
                  <a:pt x="5262123" y="0"/>
                </a:lnTo>
                <a:lnTo>
                  <a:pt x="5262123" y="9789998"/>
                </a:lnTo>
                <a:lnTo>
                  <a:pt x="0" y="9789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57150" cap="sq">
            <a:solidFill>
              <a:srgbClr val="A99372"/>
            </a:solidFill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028" r="0" b="-8202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724980"/>
            <a:ext cx="9437933" cy="1601295"/>
            <a:chOff x="0" y="0"/>
            <a:chExt cx="12583910" cy="21350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83910" cy="2135060"/>
            </a:xfrm>
            <a:custGeom>
              <a:avLst/>
              <a:gdLst/>
              <a:ahLst/>
              <a:cxnLst/>
              <a:rect r="r" b="b" t="t" l="l"/>
              <a:pathLst>
                <a:path h="2135060" w="12583910">
                  <a:moveTo>
                    <a:pt x="0" y="0"/>
                  </a:moveTo>
                  <a:lnTo>
                    <a:pt x="12583910" y="0"/>
                  </a:lnTo>
                  <a:lnTo>
                    <a:pt x="12583910" y="2135060"/>
                  </a:lnTo>
                  <a:lnTo>
                    <a:pt x="0" y="2135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681" t="0" r="-15329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447440"/>
              <a:ext cx="12479207" cy="1687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8562"/>
                </a:lnSpc>
              </a:pPr>
              <a:r>
                <a:rPr lang="en-US" sz="8736" spc="463">
                  <a:solidFill>
                    <a:srgbClr val="3D2007"/>
                  </a:solidFill>
                  <a:latin typeface="Perandory"/>
                  <a:ea typeface="Perandory"/>
                  <a:cs typeface="Perandory"/>
                  <a:sym typeface="Perandory"/>
                </a:rPr>
                <a:t>MÉTODO EJECUTAR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21129" y="3359966"/>
            <a:ext cx="6794265" cy="5608774"/>
          </a:xfrm>
          <a:custGeom>
            <a:avLst/>
            <a:gdLst/>
            <a:ahLst/>
            <a:cxnLst/>
            <a:rect r="r" b="b" t="t" l="l"/>
            <a:pathLst>
              <a:path h="5608774" w="6794265">
                <a:moveTo>
                  <a:pt x="0" y="0"/>
                </a:moveTo>
                <a:lnTo>
                  <a:pt x="6794265" y="0"/>
                </a:lnTo>
                <a:lnTo>
                  <a:pt x="6794265" y="5608774"/>
                </a:lnTo>
                <a:lnTo>
                  <a:pt x="0" y="5608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57150" cap="sq">
            <a:solidFill>
              <a:srgbClr val="A99372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8077079" y="3397185"/>
            <a:ext cx="9302249" cy="547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137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MÉTODO EJECUTAR(INT NUMFILOSOFO):</a:t>
            </a:r>
          </a:p>
          <a:p>
            <a:pPr algn="just">
              <a:lnSpc>
                <a:spcPts val="3639"/>
              </a:lnSpc>
            </a:pPr>
          </a:p>
          <a:p>
            <a:pPr algn="just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sz="2599" spc="137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Crea una instancia de Mesa con el número de filósofos que se pasa como parámetro.</a:t>
            </a:r>
          </a:p>
          <a:p>
            <a:pPr algn="just">
              <a:lnSpc>
                <a:spcPts val="3639"/>
              </a:lnSpc>
            </a:pPr>
          </a:p>
          <a:p>
            <a:pPr algn="just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sz="2599" spc="137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Crea y arranca un hilo para cada filósofo.</a:t>
            </a:r>
          </a:p>
          <a:p>
            <a:pPr algn="just">
              <a:lnSpc>
                <a:spcPts val="3639"/>
              </a:lnSpc>
            </a:pPr>
          </a:p>
          <a:p>
            <a:pPr algn="just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sz="2599" spc="137">
                <a:solidFill>
                  <a:srgbClr val="3D2007"/>
                </a:solidFill>
                <a:latin typeface="Obra Letra"/>
                <a:ea typeface="Obra Letra"/>
                <a:cs typeface="Obra Letra"/>
                <a:sym typeface="Obra Letra"/>
              </a:rPr>
              <a:t>Luego espera a que todos los filósofos terminen su ejecución usando join(), asegurando que todos hayan comido antes de que termine el programa.</a:t>
            </a:r>
          </a:p>
          <a:p>
            <a:pPr algn="just">
              <a:lnSpc>
                <a:spcPts val="363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028" r="0" b="-8202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93306" y="814725"/>
            <a:ext cx="8316116" cy="1601295"/>
            <a:chOff x="0" y="0"/>
            <a:chExt cx="11088155" cy="21350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88155" cy="2135060"/>
            </a:xfrm>
            <a:custGeom>
              <a:avLst/>
              <a:gdLst/>
              <a:ahLst/>
              <a:cxnLst/>
              <a:rect r="r" b="b" t="t" l="l"/>
              <a:pathLst>
                <a:path h="2135060" w="11088155">
                  <a:moveTo>
                    <a:pt x="0" y="0"/>
                  </a:moveTo>
                  <a:lnTo>
                    <a:pt x="11088155" y="0"/>
                  </a:lnTo>
                  <a:lnTo>
                    <a:pt x="11088155" y="2135060"/>
                  </a:lnTo>
                  <a:lnTo>
                    <a:pt x="0" y="2135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652" t="0" r="-24142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447440"/>
              <a:ext cx="10995897" cy="1687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62"/>
                </a:lnSpc>
              </a:pPr>
              <a:r>
                <a:rPr lang="en-US" sz="8736" spc="463">
                  <a:solidFill>
                    <a:srgbClr val="3D2007"/>
                  </a:solidFill>
                  <a:latin typeface="Perandory"/>
                  <a:ea typeface="Perandory"/>
                  <a:cs typeface="Perandory"/>
                  <a:sym typeface="Perandory"/>
                </a:rPr>
                <a:t>RESULTADO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160719" y="2775000"/>
            <a:ext cx="4880255" cy="7037358"/>
          </a:xfrm>
          <a:custGeom>
            <a:avLst/>
            <a:gdLst/>
            <a:ahLst/>
            <a:cxnLst/>
            <a:rect r="r" b="b" t="t" l="l"/>
            <a:pathLst>
              <a:path h="7037358" w="4880255">
                <a:moveTo>
                  <a:pt x="0" y="0"/>
                </a:moveTo>
                <a:lnTo>
                  <a:pt x="4880255" y="0"/>
                </a:lnTo>
                <a:lnTo>
                  <a:pt x="4880255" y="7037358"/>
                </a:lnTo>
                <a:lnTo>
                  <a:pt x="0" y="7037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A99372"/>
            </a:solidFill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028" r="0" b="-820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71080" y="2956902"/>
            <a:ext cx="5432934" cy="5432934"/>
          </a:xfrm>
          <a:custGeom>
            <a:avLst/>
            <a:gdLst/>
            <a:ahLst/>
            <a:cxnLst/>
            <a:rect r="r" b="b" t="t" l="l"/>
            <a:pathLst>
              <a:path h="5432934" w="5432934">
                <a:moveTo>
                  <a:pt x="0" y="0"/>
                </a:moveTo>
                <a:lnTo>
                  <a:pt x="5432935" y="0"/>
                </a:lnTo>
                <a:lnTo>
                  <a:pt x="5432935" y="5432935"/>
                </a:lnTo>
                <a:lnTo>
                  <a:pt x="0" y="54329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81755" y="5239881"/>
            <a:ext cx="9090740" cy="408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1"/>
              </a:lnSpc>
            </a:pPr>
            <a:r>
              <a:rPr lang="en-US" sz="2661" b="true">
                <a:solidFill>
                  <a:srgbClr val="3D2007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El problema de las N-reinas consiste en colocar N reinas en un tablero de N x N de manera que ninguna se ataque entre sí. Las reinas deben estar en filas, columnas y diagonales diferentes. El objetivo es encontrar todas las configuraciones posibles donde las reinas no se amenacen, y se resuelve comúnmente usando técnicas de backtracking.</a:t>
            </a:r>
          </a:p>
          <a:p>
            <a:pPr algn="just">
              <a:lnSpc>
                <a:spcPts val="407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533992" y="1063562"/>
            <a:ext cx="10223775" cy="367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51"/>
              </a:lnSpc>
            </a:pPr>
            <a:r>
              <a:rPr lang="en-US" sz="11724" spc="222">
                <a:solidFill>
                  <a:srgbClr val="3D2007"/>
                </a:solidFill>
                <a:latin typeface="Perandory"/>
                <a:ea typeface="Perandory"/>
                <a:cs typeface="Perandory"/>
                <a:sym typeface="Perandory"/>
              </a:rPr>
              <a:t>EL PROBLEMA DE LAS N-REINAS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DAGe_9_XtxE</dc:identifier>
  <dcterms:modified xsi:type="dcterms:W3CDTF">2011-08-01T06:04:30Z</dcterms:modified>
  <cp:revision>1</cp:revision>
  <dc:title>Presentación Diapositivas Historia de la Filosofía Collage Antiguo Beige</dc:title>
</cp:coreProperties>
</file>